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0"/>
  </p:notesMasterIdLst>
  <p:sldIdLst>
    <p:sldId id="256" r:id="rId2"/>
    <p:sldId id="259" r:id="rId3"/>
    <p:sldId id="260" r:id="rId4"/>
    <p:sldId id="261" r:id="rId5"/>
    <p:sldId id="277" r:id="rId6"/>
    <p:sldId id="263" r:id="rId7"/>
    <p:sldId id="300" r:id="rId8"/>
    <p:sldId id="265" r:id="rId9"/>
    <p:sldId id="266" r:id="rId10"/>
    <p:sldId id="278" r:id="rId11"/>
    <p:sldId id="268" r:id="rId12"/>
    <p:sldId id="269" r:id="rId13"/>
    <p:sldId id="270" r:id="rId14"/>
    <p:sldId id="280" r:id="rId15"/>
    <p:sldId id="272" r:id="rId16"/>
    <p:sldId id="295" r:id="rId17"/>
    <p:sldId id="296" r:id="rId18"/>
    <p:sldId id="301" r:id="rId19"/>
    <p:sldId id="297" r:id="rId20"/>
    <p:sldId id="294" r:id="rId21"/>
    <p:sldId id="298" r:id="rId22"/>
    <p:sldId id="299" r:id="rId23"/>
    <p:sldId id="302" r:id="rId24"/>
    <p:sldId id="303" r:id="rId25"/>
    <p:sldId id="304" r:id="rId26"/>
    <p:sldId id="305" r:id="rId27"/>
    <p:sldId id="279" r:id="rId28"/>
    <p:sldId id="267" r:id="rId29"/>
    <p:sldId id="306" r:id="rId30"/>
    <p:sldId id="281" r:id="rId31"/>
    <p:sldId id="284" r:id="rId32"/>
    <p:sldId id="285" r:id="rId33"/>
    <p:sldId id="288" r:id="rId34"/>
    <p:sldId id="289" r:id="rId35"/>
    <p:sldId id="290" r:id="rId36"/>
    <p:sldId id="292" r:id="rId37"/>
    <p:sldId id="293" r:id="rId38"/>
    <p:sldId id="30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00856-A331-48A9-9477-AEDD83ABE648}" type="datetimeFigureOut">
              <a:rPr lang="en-US" smtClean="0"/>
              <a:t>27/08/2018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9455A-366A-4EA8-A3DD-F75C37E6B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2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196FC-5DC9-4824-B103-9201CEAC058F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71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196FC-5DC9-4824-B103-9201CEAC058F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23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196FC-5DC9-4824-B103-9201CEAC058F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78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196FC-5DC9-4824-B103-9201CEAC058F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18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196FC-5DC9-4824-B103-9201CEAC058F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69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0346E01-5D2A-422D-9F42-8408EE0FF81B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A4DEA3-350C-41C3-BDE7-E8906305B89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ADAEB-67E7-4696-89AE-405E61C7EB7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09A714B-FA49-4C56-8CF4-CFEF34927C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F27CE65-1918-446D-9AFF-1743A926D7D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0225F-41E0-460A-BA0F-12F86BA32D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552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796BCD-C246-4A55-A5E9-EA2A091496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48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F6793F-8A3F-4E10-A939-2748F232F1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46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DA801-220D-4204-98E3-4F1D521DC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B45C6-C281-48CC-9008-BB7808916B7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56020-54A9-4701-B0D6-72463AFB7C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CD79A8-1E1C-4D6E-9179-38835DE8BEC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F91BA-D873-4884-9671-B4151984BD9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3C023-6672-4743-8F13-0D89BBDE87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B9CBAD-7B7E-4C0E-AB7C-6D76CF1E65E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2EBF19-418C-44E9-8066-321D98D18B1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2B2405B7-FBD3-45E6-8EB9-02C073F1E78F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cs typeface="+mn-cs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jpeg"/><Relationship Id="rId5" Type="http://schemas.openxmlformats.org/officeDocument/2006/relationships/image" Target="../media/image31.png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5913" y="466724"/>
            <a:ext cx="6770687" cy="2200275"/>
          </a:xfrm>
        </p:spPr>
        <p:txBody>
          <a:bodyPr/>
          <a:lstStyle/>
          <a:p>
            <a:pPr algn="l"/>
            <a:r>
              <a:rPr lang="en-US" dirty="0" smtClean="0"/>
              <a:t>Parasitic </a:t>
            </a:r>
            <a:r>
              <a:rPr lang="en-US" dirty="0" smtClean="0"/>
              <a:t>Diseases </a:t>
            </a:r>
            <a:r>
              <a:rPr lang="en-US" dirty="0" smtClean="0"/>
              <a:t>of GI Tract</a:t>
            </a:r>
            <a:endParaRPr lang="en-US" dirty="0"/>
          </a:p>
        </p:txBody>
      </p:sp>
      <p:pic>
        <p:nvPicPr>
          <p:cNvPr id="13314" name="Picture 2" descr="https://www.healthveins.com/wp-content/uploads/2017/04/get-rid-of-intestinal-parasites-naturally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5334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 sz="4300" b="0"/>
              <a:t>Life cycle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Single host: only parasitizes humans</a:t>
            </a:r>
          </a:p>
          <a:p>
            <a:pPr>
              <a:lnSpc>
                <a:spcPct val="90000"/>
              </a:lnSpc>
            </a:pPr>
            <a:r>
              <a:rPr lang="en-US"/>
              <a:t>Adult worms live in large intestine; eggs passed out in faeces; obligatory period of development in soil</a:t>
            </a:r>
          </a:p>
          <a:p>
            <a:pPr>
              <a:lnSpc>
                <a:spcPct val="90000"/>
              </a:lnSpc>
            </a:pPr>
            <a:r>
              <a:rPr lang="en-US"/>
              <a:t>Ideal climatic conditions similar to those required for roundworm eggs</a:t>
            </a:r>
          </a:p>
          <a:p>
            <a:pPr>
              <a:lnSpc>
                <a:spcPct val="90000"/>
              </a:lnSpc>
            </a:pPr>
            <a:r>
              <a:rPr lang="en-US"/>
              <a:t>New infections acquired by ingestion of infective eggs</a:t>
            </a:r>
          </a:p>
          <a:p>
            <a:pPr>
              <a:lnSpc>
                <a:spcPct val="90000"/>
              </a:lnSpc>
            </a:pPr>
            <a:r>
              <a:rPr lang="en-US"/>
              <a:t>No larval migration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533400"/>
            <a:ext cx="8229600" cy="55975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/>
              <a:t>Clinical features</a:t>
            </a:r>
          </a:p>
          <a:p>
            <a:r>
              <a:rPr lang="en-US" sz="2600"/>
              <a:t>Malnutrition and stunting of growth in children</a:t>
            </a:r>
          </a:p>
          <a:p>
            <a:r>
              <a:rPr lang="en-US" sz="2600"/>
              <a:t>Impaired learning ability</a:t>
            </a:r>
          </a:p>
          <a:p>
            <a:r>
              <a:rPr lang="en-US" sz="2600"/>
              <a:t>In heavy infections:</a:t>
            </a:r>
          </a:p>
          <a:p>
            <a:pPr lvl="1"/>
            <a:r>
              <a:rPr lang="en-US" sz="2200"/>
              <a:t>Dysentery</a:t>
            </a:r>
          </a:p>
          <a:p>
            <a:pPr lvl="1"/>
            <a:r>
              <a:rPr lang="en-US" sz="2200"/>
              <a:t>Rectal prolapse</a:t>
            </a:r>
          </a:p>
          <a:p>
            <a:pPr lvl="1"/>
            <a:endParaRPr lang="en-US" sz="2200"/>
          </a:p>
          <a:p>
            <a:pPr>
              <a:buFont typeface="Wingdings" pitchFamily="2" charset="2"/>
              <a:buNone/>
            </a:pPr>
            <a:endParaRPr lang="en-US" sz="2600" b="1"/>
          </a:p>
          <a:p>
            <a:pPr>
              <a:buFont typeface="Wingdings" pitchFamily="2" charset="2"/>
              <a:buNone/>
            </a:pPr>
            <a:r>
              <a:rPr lang="en-US" sz="2600" b="1"/>
              <a:t>Epidemiology</a:t>
            </a:r>
          </a:p>
          <a:p>
            <a:pPr>
              <a:buFont typeface="Wingdings" pitchFamily="2" charset="2"/>
              <a:buNone/>
            </a:pPr>
            <a:r>
              <a:rPr lang="en-US" sz="2600"/>
              <a:t>As for roundworm</a:t>
            </a:r>
          </a:p>
        </p:txBody>
      </p:sp>
      <p:pic>
        <p:nvPicPr>
          <p:cNvPr id="20488" name="Picture 8" descr="Zaiman08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495800" y="2514600"/>
            <a:ext cx="3803650" cy="26066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75438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Hookworm Infections: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5181600" cy="3843337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/>
              <a:t>Scientific names: </a:t>
            </a:r>
          </a:p>
          <a:p>
            <a:pPr>
              <a:lnSpc>
                <a:spcPct val="90000"/>
              </a:lnSpc>
            </a:pPr>
            <a:r>
              <a:rPr lang="en-US" i="1" dirty="0" err="1"/>
              <a:t>Necator</a:t>
            </a:r>
            <a:r>
              <a:rPr lang="en-US" i="1" dirty="0"/>
              <a:t> </a:t>
            </a:r>
            <a:r>
              <a:rPr lang="en-US" i="1" dirty="0" err="1"/>
              <a:t>americanus</a:t>
            </a:r>
            <a:r>
              <a:rPr lang="en-US" i="1" dirty="0"/>
              <a:t>,</a:t>
            </a:r>
          </a:p>
          <a:p>
            <a:pPr>
              <a:lnSpc>
                <a:spcPct val="90000"/>
              </a:lnSpc>
            </a:pPr>
            <a:r>
              <a:rPr lang="en-US" i="1" dirty="0" err="1"/>
              <a:t>Ancylostoma</a:t>
            </a:r>
            <a:r>
              <a:rPr lang="en-US" i="1" dirty="0"/>
              <a:t> </a:t>
            </a:r>
            <a:r>
              <a:rPr lang="en-US" i="1" dirty="0" err="1"/>
              <a:t>duodenale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600" dirty="0"/>
          </a:p>
        </p:txBody>
      </p:sp>
      <p:pic>
        <p:nvPicPr>
          <p:cNvPr id="22532" name="Picture 4" descr="hookworm_mouth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705600" y="1523608"/>
            <a:ext cx="2257425" cy="2819400"/>
          </a:xfrm>
          <a:noFill/>
          <a:ln/>
        </p:spPr>
      </p:pic>
      <p:pic>
        <p:nvPicPr>
          <p:cNvPr id="22534" name="Picture 6" descr="necator_mouth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212836" y="4267200"/>
            <a:ext cx="2562864" cy="2362200"/>
          </a:xfrm>
          <a:noFill/>
          <a:ln/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3048000" y="5715000"/>
            <a:ext cx="2819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Mouthparts of adult hookworms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312420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sz="2800" dirty="0"/>
              <a:t>Adult </a:t>
            </a:r>
            <a:r>
              <a:rPr lang="en-US" sz="2800" dirty="0" smtClean="0"/>
              <a:t>worms;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2 </a:t>
            </a:r>
            <a:r>
              <a:rPr lang="en-US" sz="2800" dirty="0"/>
              <a:t>– 3 cm in </a:t>
            </a:r>
            <a:r>
              <a:rPr lang="en-US" sz="2800" dirty="0" smtClean="0"/>
              <a:t>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whitish </a:t>
            </a:r>
            <a:r>
              <a:rPr lang="en-US" sz="2800" dirty="0"/>
              <a:t>in </a:t>
            </a:r>
            <a:r>
              <a:rPr lang="en-US" sz="2800" dirty="0" err="1"/>
              <a:t>colour</a:t>
            </a:r>
            <a:endParaRPr lang="en-US" sz="2800" dirty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sz="2800" dirty="0" smtClean="0"/>
              <a:t>-  Have </a:t>
            </a:r>
            <a:r>
              <a:rPr lang="en-US" sz="2800" dirty="0"/>
              <a:t>cutting mouthparts 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791248"/>
            <a:ext cx="6781800" cy="56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01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LIFE CYCLE: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Life cycle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Single host: only parasitizes humans</a:t>
            </a:r>
          </a:p>
          <a:p>
            <a:r>
              <a:rPr lang="en-US" sz="2600"/>
              <a:t>Adult worms live in small intestine; eggs passed out in faeces; obligatory period of development in soil</a:t>
            </a:r>
          </a:p>
          <a:p>
            <a:r>
              <a:rPr lang="en-US" sz="2600"/>
              <a:t>Climatic conditions must be suitable for eggs to hatch and larvae to develop in soil</a:t>
            </a:r>
          </a:p>
          <a:p>
            <a:r>
              <a:rPr lang="en-US" sz="2600"/>
              <a:t>New infections occur when larvae penetrate bare skin</a:t>
            </a:r>
          </a:p>
          <a:p>
            <a:r>
              <a:rPr lang="en-US" sz="2600"/>
              <a:t>Larvae migrate through lungs during maturation</a:t>
            </a:r>
          </a:p>
          <a:p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/>
              <a:t>Anaemia due to blood loss</a:t>
            </a:r>
          </a:p>
          <a:p>
            <a:r>
              <a:rPr lang="en-US"/>
              <a:t>Malnutrition and stunting of growth</a:t>
            </a:r>
          </a:p>
          <a:p>
            <a:r>
              <a:rPr lang="en-US"/>
              <a:t>Impaired learning ability</a:t>
            </a:r>
          </a:p>
          <a:p>
            <a:endParaRPr lang="en-US"/>
          </a:p>
          <a:p>
            <a:endParaRPr lang="en-US"/>
          </a:p>
          <a:p>
            <a:pPr>
              <a:buFont typeface="Wingdings" pitchFamily="2" charset="2"/>
              <a:buNone/>
            </a:pPr>
            <a:r>
              <a:rPr lang="en-US" sz="3800"/>
              <a:t>Epidemiology</a:t>
            </a:r>
          </a:p>
          <a:p>
            <a:r>
              <a:rPr lang="en-US"/>
              <a:t>Common in tropics; less so in subtropics</a:t>
            </a:r>
          </a:p>
          <a:p>
            <a:r>
              <a:rPr lang="en-US"/>
              <a:t>Prevalence increases with age (adults often infected)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Clinical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6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STRONGYLOIDIASIS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590800" y="2971800"/>
            <a:ext cx="459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Strongyloides</a:t>
            </a:r>
            <a:r>
              <a:rPr lang="en-US" sz="2800" b="1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stercoralis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n-US" sz="2800" dirty="0"/>
          </a:p>
        </p:txBody>
      </p:sp>
      <p:pic>
        <p:nvPicPr>
          <p:cNvPr id="9218" name="Picture 2" descr="http://ruby.fgcu.edu/courses/davidb/50249/web/Planthair2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33800"/>
            <a:ext cx="3886200" cy="27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90600" y="838200"/>
            <a:ext cx="7086600" cy="5766547"/>
          </a:xfrm>
        </p:spPr>
      </p:pic>
      <p:sp>
        <p:nvSpPr>
          <p:cNvPr id="3" name="TextBox 2"/>
          <p:cNvSpPr txBox="1"/>
          <p:nvPr/>
        </p:nvSpPr>
        <p:spPr>
          <a:xfrm>
            <a:off x="152400" y="101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LIFE CYCLE: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4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tse3.mm.bing.net/th?id=OIP.cLA1bnPlFB_Ji0IgYaiuMgHaIB&amp;pid=15.1&amp;P=0&amp;w=300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5943600" cy="64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of </a:t>
            </a:r>
            <a:r>
              <a:rPr lang="en-US" dirty="0" err="1" smtClean="0"/>
              <a:t>Doudenum</a:t>
            </a:r>
            <a:endParaRPr lang="en-US" dirty="0"/>
          </a:p>
        </p:txBody>
      </p:sp>
      <p:pic>
        <p:nvPicPr>
          <p:cNvPr id="48130" name="Picture 2" descr="C:\Users\soft\Pictures\Duodenum_Strongyloides_20x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00200"/>
            <a:ext cx="5867400" cy="440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42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304800"/>
            <a:ext cx="7543800" cy="1295400"/>
          </a:xfrm>
        </p:spPr>
        <p:txBody>
          <a:bodyPr/>
          <a:lstStyle/>
          <a:p>
            <a:r>
              <a:rPr lang="en-US" sz="3500" dirty="0" smtClean="0"/>
              <a:t>Infections of GI tract</a:t>
            </a:r>
            <a:endParaRPr lang="en-US" sz="3500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4411662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Roundworm (</a:t>
            </a:r>
            <a:r>
              <a:rPr lang="en-US" i="1" dirty="0" smtClean="0"/>
              <a:t>Ascaris </a:t>
            </a:r>
            <a:r>
              <a:rPr lang="en-US" i="1" dirty="0" err="1" smtClean="0"/>
              <a:t>lumbricoides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Whipworm </a:t>
            </a:r>
            <a:r>
              <a:rPr lang="en-US" dirty="0" smtClean="0"/>
              <a:t>(</a:t>
            </a:r>
            <a:r>
              <a:rPr lang="en-US" i="1" dirty="0" smtClean="0"/>
              <a:t>Trichuris </a:t>
            </a:r>
            <a:r>
              <a:rPr lang="en-US" i="1" dirty="0" err="1" smtClean="0"/>
              <a:t>trichiura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Hookworm (</a:t>
            </a:r>
            <a:r>
              <a:rPr lang="en-US" i="1" dirty="0" err="1" smtClean="0"/>
              <a:t>Necator</a:t>
            </a:r>
            <a:r>
              <a:rPr lang="en-US" i="1" dirty="0" smtClean="0"/>
              <a:t> </a:t>
            </a:r>
            <a:r>
              <a:rPr lang="en-US" i="1" dirty="0" err="1" smtClean="0"/>
              <a:t>americanus</a:t>
            </a:r>
            <a:r>
              <a:rPr lang="en-US" i="1" dirty="0"/>
              <a:t> </a:t>
            </a:r>
            <a:r>
              <a:rPr lang="en-US" dirty="0" smtClean="0"/>
              <a:t>and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i="1" dirty="0" err="1" smtClean="0"/>
              <a:t>Ancylostoma</a:t>
            </a:r>
            <a:r>
              <a:rPr lang="en-US" i="1" dirty="0" smtClean="0"/>
              <a:t> </a:t>
            </a:r>
            <a:r>
              <a:rPr lang="en-US" i="1" dirty="0" err="1" smtClean="0"/>
              <a:t>duodenale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Pinworm (</a:t>
            </a:r>
            <a:r>
              <a:rPr lang="en-US" i="1" dirty="0" err="1"/>
              <a:t>Enterobius</a:t>
            </a:r>
            <a:r>
              <a:rPr lang="en-US" i="1" dirty="0"/>
              <a:t> </a:t>
            </a:r>
            <a:r>
              <a:rPr lang="en-US" i="1" dirty="0" err="1" smtClean="0"/>
              <a:t>vermicularis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Thread </a:t>
            </a:r>
            <a:r>
              <a:rPr lang="en-US" dirty="0" smtClean="0"/>
              <a:t>worm (Tapeworms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/>
              <a:t>   Roundworms</a:t>
            </a:r>
            <a:r>
              <a:rPr lang="en-US" b="1" dirty="0"/>
              <a:t>, whipworms and </a:t>
            </a:r>
            <a:r>
              <a:rPr lang="en-US" b="1" dirty="0" smtClean="0"/>
              <a:t>hookworms have </a:t>
            </a:r>
            <a:r>
              <a:rPr lang="en-US" b="1" dirty="0"/>
              <a:t>an obligatory period of development in soil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81000"/>
            <a:ext cx="7620000" cy="5943600"/>
          </a:xfrm>
        </p:spPr>
        <p:txBody>
          <a:bodyPr/>
          <a:lstStyle/>
          <a:p>
            <a:pPr marL="61913" indent="-61913">
              <a:buFont typeface="Wingdings" pitchFamily="2" charset="2"/>
              <a:buNone/>
            </a:pPr>
            <a:r>
              <a:rPr lang="en-US" sz="3400" b="1" dirty="0">
                <a:solidFill>
                  <a:schemeClr val="tx2"/>
                </a:solidFill>
              </a:rPr>
              <a:t>Auto - infection</a:t>
            </a:r>
          </a:p>
          <a:p>
            <a:pPr marL="61913" indent="-61913">
              <a:buFont typeface="Wingdings" pitchFamily="2" charset="2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larvae develop into L</a:t>
            </a:r>
            <a:r>
              <a:rPr lang="en-US" baseline="-25000" dirty="0"/>
              <a:t>3</a:t>
            </a:r>
            <a:r>
              <a:rPr lang="en-US" dirty="0"/>
              <a:t> larvae inside bowel lumen</a:t>
            </a:r>
          </a:p>
          <a:p>
            <a:pPr marL="61913" indent="-61913">
              <a:buFont typeface="Wingdings" pitchFamily="2" charset="2"/>
              <a:buNone/>
            </a:pPr>
            <a:r>
              <a:rPr lang="en-US" dirty="0"/>
              <a:t>	</a:t>
            </a:r>
          </a:p>
          <a:p>
            <a:pPr marL="61913" indent="-61913">
              <a:buFont typeface="Wingdings" pitchFamily="2" charset="2"/>
              <a:buNone/>
            </a:pPr>
            <a:r>
              <a:rPr lang="en-US" dirty="0"/>
              <a:t>Re-invade body through </a:t>
            </a:r>
            <a:r>
              <a:rPr lang="en-US" u="sng" dirty="0"/>
              <a:t>intestinal mucosa</a:t>
            </a:r>
            <a:r>
              <a:rPr lang="en-US" dirty="0"/>
              <a:t> (internal) or </a:t>
            </a:r>
            <a:r>
              <a:rPr lang="en-US" u="sng" dirty="0" err="1"/>
              <a:t>perianal</a:t>
            </a:r>
            <a:r>
              <a:rPr lang="en-US" u="sng" dirty="0"/>
              <a:t> skin </a:t>
            </a:r>
            <a:r>
              <a:rPr lang="en-US" dirty="0"/>
              <a:t>(external)</a:t>
            </a:r>
          </a:p>
          <a:p>
            <a:pPr marL="61913" indent="-61913">
              <a:buFont typeface="Wingdings" pitchFamily="2" charset="2"/>
              <a:buNone/>
            </a:pPr>
            <a:endParaRPr lang="en-US" dirty="0"/>
          </a:p>
          <a:p>
            <a:pPr marL="61913" indent="-61913">
              <a:buFont typeface="Wingdings" pitchFamily="2" charset="2"/>
              <a:buNone/>
            </a:pPr>
            <a:r>
              <a:rPr lang="en-US" dirty="0"/>
              <a:t>Multiply indefinitely in humans – </a:t>
            </a:r>
            <a:r>
              <a:rPr lang="en-US" dirty="0">
                <a:solidFill>
                  <a:schemeClr val="hlink"/>
                </a:solidFill>
              </a:rPr>
              <a:t>persistent infection</a:t>
            </a:r>
            <a:r>
              <a:rPr lang="en-US" dirty="0"/>
              <a:t> (</a:t>
            </a:r>
            <a:r>
              <a:rPr lang="en-US" dirty="0" err="1"/>
              <a:t>upto</a:t>
            </a:r>
            <a:r>
              <a:rPr lang="en-US" dirty="0"/>
              <a:t> 20-30 years) even without external re-infection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328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4343400" cy="533400"/>
          </a:xfrm>
        </p:spPr>
        <p:txBody>
          <a:bodyPr/>
          <a:lstStyle/>
          <a:p>
            <a:r>
              <a:rPr lang="en-US" sz="3500">
                <a:solidFill>
                  <a:schemeClr val="tx1"/>
                </a:solidFill>
              </a:rPr>
              <a:t>Clinical features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5715000" cy="50292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dirty="0" err="1"/>
              <a:t>Immunocompetent</a:t>
            </a:r>
            <a:r>
              <a:rPr lang="en-US" dirty="0"/>
              <a:t> individuals:</a:t>
            </a:r>
          </a:p>
          <a:p>
            <a:pPr>
              <a:buFont typeface="Wingdings" pitchFamily="2" charset="2"/>
              <a:buNone/>
            </a:pPr>
            <a:r>
              <a:rPr lang="en-US" sz="2600" dirty="0"/>
              <a:t>	</a:t>
            </a:r>
          </a:p>
          <a:p>
            <a:pPr>
              <a:buFont typeface="Wingdings" pitchFamily="2" charset="2"/>
              <a:buNone/>
            </a:pPr>
            <a:r>
              <a:rPr lang="en-US" sz="2600" dirty="0"/>
              <a:t>	</a:t>
            </a:r>
            <a:r>
              <a:rPr lang="en-US" dirty="0"/>
              <a:t>Larva </a:t>
            </a:r>
            <a:r>
              <a:rPr lang="en-US" dirty="0" err="1"/>
              <a:t>currens</a:t>
            </a:r>
            <a:r>
              <a:rPr lang="en-US" dirty="0"/>
              <a:t> -</a:t>
            </a:r>
            <a:r>
              <a:rPr lang="en-US" sz="2600" dirty="0"/>
              <a:t> caused by migrating larvae</a:t>
            </a:r>
          </a:p>
          <a:p>
            <a:pPr lvl="1"/>
            <a:r>
              <a:rPr lang="en-US" sz="2200" dirty="0"/>
              <a:t>recurrent rash around  anus &amp; on trunk</a:t>
            </a:r>
          </a:p>
          <a:p>
            <a:pPr lvl="1"/>
            <a:r>
              <a:rPr lang="en-US" sz="2200" dirty="0"/>
              <a:t>linear appearance, itchy, transient </a:t>
            </a:r>
          </a:p>
          <a:p>
            <a:pPr>
              <a:buFont typeface="Wingdings" pitchFamily="2" charset="2"/>
              <a:buNone/>
            </a:pPr>
            <a:r>
              <a:rPr lang="en-US" sz="2600" dirty="0"/>
              <a:t>	</a:t>
            </a:r>
            <a:r>
              <a:rPr lang="en-US" dirty="0" err="1"/>
              <a:t>Urticaria</a:t>
            </a:r>
            <a:r>
              <a:rPr lang="en-US" sz="2600" dirty="0"/>
              <a:t>  - allergic rash in </a:t>
            </a:r>
            <a:r>
              <a:rPr lang="en-US" sz="2600" dirty="0" err="1"/>
              <a:t>sensitised</a:t>
            </a:r>
            <a:r>
              <a:rPr lang="en-US" sz="2600" dirty="0"/>
              <a:t> persons</a:t>
            </a:r>
          </a:p>
          <a:p>
            <a:pPr>
              <a:buFont typeface="Wingdings" pitchFamily="2" charset="2"/>
              <a:buNone/>
            </a:pPr>
            <a:r>
              <a:rPr lang="en-US" sz="2600" dirty="0"/>
              <a:t>	</a:t>
            </a:r>
            <a:r>
              <a:rPr lang="en-US" sz="2600" dirty="0" err="1"/>
              <a:t>Diarrhoea</a:t>
            </a:r>
            <a:r>
              <a:rPr lang="en-US" sz="2600" dirty="0"/>
              <a:t> &amp; </a:t>
            </a:r>
            <a:r>
              <a:rPr lang="en-US" sz="2600" dirty="0" err="1"/>
              <a:t>enteropathy</a:t>
            </a:r>
            <a:endParaRPr lang="en-US" sz="2600" dirty="0"/>
          </a:p>
          <a:p>
            <a:pPr>
              <a:buFont typeface="Wingdings" pitchFamily="2" charset="2"/>
              <a:buNone/>
            </a:pPr>
            <a:r>
              <a:rPr lang="en-US" sz="2600" dirty="0"/>
              <a:t>	</a:t>
            </a:r>
            <a:r>
              <a:rPr lang="en-US" sz="2600" dirty="0" err="1"/>
              <a:t>Hypereosinophilia</a:t>
            </a:r>
            <a:endParaRPr lang="en-US" sz="2600" dirty="0"/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6248400" y="5943600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Larva </a:t>
            </a:r>
            <a:r>
              <a:rPr lang="en-US" dirty="0" err="1"/>
              <a:t>currens</a:t>
            </a:r>
            <a:r>
              <a:rPr lang="en-US" dirty="0"/>
              <a:t> rash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588" r="25388" b="23321"/>
          <a:stretch/>
        </p:blipFill>
        <p:spPr bwMode="auto">
          <a:xfrm>
            <a:off x="5943600" y="3733800"/>
            <a:ext cx="2465232" cy="279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 descr="_0AC467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867400" y="381000"/>
            <a:ext cx="1981200" cy="2983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50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1938"/>
            <a:ext cx="7543800" cy="11557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33400"/>
            <a:ext cx="8458200" cy="5638800"/>
          </a:xfrm>
          <a:ln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500" dirty="0" err="1">
                <a:solidFill>
                  <a:schemeClr val="hlink"/>
                </a:solidFill>
              </a:rPr>
              <a:t>Immunosuppressed</a:t>
            </a:r>
            <a:r>
              <a:rPr lang="en-US" sz="3500" dirty="0">
                <a:solidFill>
                  <a:schemeClr val="hlink"/>
                </a:solidFill>
              </a:rPr>
              <a:t> persons: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 err="1"/>
              <a:t>Generalised</a:t>
            </a:r>
            <a:r>
              <a:rPr lang="en-US" dirty="0"/>
              <a:t>, severe infection – disseminated </a:t>
            </a:r>
            <a:r>
              <a:rPr lang="en-US" dirty="0" err="1"/>
              <a:t>strongyloidiasis</a:t>
            </a: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/>
              <a:t>May be fatal</a:t>
            </a:r>
          </a:p>
          <a:p>
            <a:pPr lvl="1"/>
            <a:r>
              <a:rPr lang="en-US" dirty="0"/>
              <a:t>Severe </a:t>
            </a:r>
            <a:r>
              <a:rPr lang="en-US" dirty="0" err="1"/>
              <a:t>diarrhoea</a:t>
            </a:r>
            <a:r>
              <a:rPr lang="en-US" dirty="0"/>
              <a:t> with  </a:t>
            </a:r>
            <a:r>
              <a:rPr lang="en-US" dirty="0" err="1"/>
              <a:t>malabsorption</a:t>
            </a:r>
            <a:endParaRPr lang="en-US" dirty="0"/>
          </a:p>
          <a:p>
            <a:pPr lvl="1"/>
            <a:r>
              <a:rPr lang="en-US" dirty="0" err="1"/>
              <a:t>Oedema</a:t>
            </a:r>
            <a:endParaRPr lang="en-US" dirty="0"/>
          </a:p>
          <a:p>
            <a:pPr lvl="1"/>
            <a:r>
              <a:rPr lang="en-US" dirty="0" err="1"/>
              <a:t>Hepatomegaly</a:t>
            </a:r>
            <a:endParaRPr lang="en-US" dirty="0"/>
          </a:p>
          <a:p>
            <a:pPr lvl="1"/>
            <a:r>
              <a:rPr lang="en-US" dirty="0"/>
              <a:t>Paralytic </a:t>
            </a:r>
            <a:r>
              <a:rPr lang="en-US" dirty="0" err="1"/>
              <a:t>ileus</a:t>
            </a:r>
            <a:endParaRPr lang="en-US" dirty="0"/>
          </a:p>
          <a:p>
            <a:pPr lvl="1"/>
            <a:r>
              <a:rPr lang="en-US" dirty="0"/>
              <a:t>Encephalopathy</a:t>
            </a:r>
          </a:p>
          <a:p>
            <a:pPr lvl="1"/>
            <a:r>
              <a:rPr lang="en-US" dirty="0" err="1"/>
              <a:t>Pyogenic</a:t>
            </a:r>
            <a:r>
              <a:rPr lang="en-US" dirty="0"/>
              <a:t> meningitis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1295400" y="3733800"/>
            <a:ext cx="381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0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7543800" cy="1295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Enterobiasis: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315200" cy="9477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Scientific name:</a:t>
            </a:r>
            <a:r>
              <a:rPr lang="en-US" dirty="0"/>
              <a:t> </a:t>
            </a:r>
            <a:r>
              <a:rPr lang="en-US" i="1" dirty="0" err="1"/>
              <a:t>Enterobius</a:t>
            </a:r>
            <a:r>
              <a:rPr lang="en-US" i="1" dirty="0"/>
              <a:t> </a:t>
            </a:r>
            <a:r>
              <a:rPr lang="en-US" i="1" dirty="0" err="1"/>
              <a:t>vermicularis</a:t>
            </a:r>
            <a:endParaRPr lang="en-US" i="1" dirty="0"/>
          </a:p>
        </p:txBody>
      </p:sp>
      <p:pic>
        <p:nvPicPr>
          <p:cNvPr id="26628" name="Picture 4" descr="enterobius adult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5203" y="2944504"/>
            <a:ext cx="3733800" cy="2489200"/>
          </a:xfrm>
          <a:noFill/>
          <a:ln/>
        </p:spPr>
      </p:pic>
      <p:pic>
        <p:nvPicPr>
          <p:cNvPr id="26630" name="Picture 6" descr="Zaiman209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0" y="2944504"/>
            <a:ext cx="3810000" cy="2546350"/>
          </a:xfrm>
          <a:noFill/>
          <a:ln/>
        </p:spPr>
      </p:pic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2133600" y="6096000"/>
            <a:ext cx="426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Adult worms 2 – 3 cm in length</a:t>
            </a:r>
          </a:p>
        </p:txBody>
      </p:sp>
    </p:spTree>
    <p:extLst>
      <p:ext uri="{BB962C8B-B14F-4D97-AF65-F5344CB8AC3E}">
        <p14:creationId xmlns:p14="http://schemas.microsoft.com/office/powerpoint/2010/main" val="40216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601718"/>
            <a:ext cx="5943600" cy="614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01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LIFE CYCLE: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Life cycle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 host; infects only humans</a:t>
            </a:r>
          </a:p>
          <a:p>
            <a:r>
              <a:rPr lang="en-US"/>
              <a:t>Adults live in large intestine; eggs collect in female until all are mature; </a:t>
            </a:r>
          </a:p>
          <a:p>
            <a:r>
              <a:rPr lang="en-US"/>
              <a:t>Gravid female comes onto skin around anus at night and lays eggs on peri-anal skin</a:t>
            </a:r>
          </a:p>
          <a:p>
            <a:r>
              <a:rPr lang="en-US"/>
              <a:t>Eggs become infective within 6 h</a:t>
            </a:r>
          </a:p>
          <a:p>
            <a:r>
              <a:rPr lang="en-US"/>
              <a:t>Auto-infection common </a:t>
            </a:r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Clinical features</a:t>
            </a:r>
          </a:p>
          <a:p>
            <a:pPr lvl="1"/>
            <a:r>
              <a:rPr lang="en-US"/>
              <a:t>Itching around anus at night</a:t>
            </a:r>
          </a:p>
          <a:p>
            <a:pPr lvl="1"/>
            <a:r>
              <a:rPr lang="en-US"/>
              <a:t>Insomnia, bed-wetting in children</a:t>
            </a:r>
          </a:p>
          <a:p>
            <a:r>
              <a:rPr lang="en-US"/>
              <a:t>Epidemiology</a:t>
            </a:r>
          </a:p>
          <a:p>
            <a:pPr lvl="1"/>
            <a:r>
              <a:rPr lang="en-US"/>
              <a:t>Common in temperate as well as tropical climates</a:t>
            </a:r>
          </a:p>
          <a:p>
            <a:pPr lvl="1"/>
            <a:r>
              <a:rPr lang="en-US"/>
              <a:t>Household infection, highest in conditions of overcrowding</a:t>
            </a:r>
          </a:p>
        </p:txBody>
      </p:sp>
    </p:spTree>
    <p:extLst>
      <p:ext uri="{BB962C8B-B14F-4D97-AF65-F5344CB8AC3E}">
        <p14:creationId xmlns:p14="http://schemas.microsoft.com/office/powerpoint/2010/main" val="21619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Diagnosis of intestinal worm infections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391400" cy="1328737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sz="3000"/>
              <a:t>Examine faecal smears under microscope and look for worm eggs</a:t>
            </a:r>
          </a:p>
        </p:txBody>
      </p:sp>
      <p:pic>
        <p:nvPicPr>
          <p:cNvPr id="38916" name="Picture 4" descr="ascaris_eggF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7800" y="2971800"/>
            <a:ext cx="2738438" cy="2738438"/>
          </a:xfrm>
          <a:noFill/>
          <a:ln/>
        </p:spPr>
      </p:pic>
      <p:pic>
        <p:nvPicPr>
          <p:cNvPr id="38918" name="Picture 6" descr="ascaris_infective_eg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2971800"/>
            <a:ext cx="2724150" cy="2743200"/>
          </a:xfrm>
          <a:noFill/>
          <a:ln/>
        </p:spPr>
      </p:pic>
      <p:sp>
        <p:nvSpPr>
          <p:cNvPr id="2" name="Rectangle 1"/>
          <p:cNvSpPr/>
          <p:nvPr/>
        </p:nvSpPr>
        <p:spPr>
          <a:xfrm>
            <a:off x="1905000" y="5802868"/>
            <a:ext cx="4945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Ascaris </a:t>
            </a:r>
            <a:r>
              <a:rPr lang="en-US" sz="3200" i="1" dirty="0" err="1" smtClean="0"/>
              <a:t>lumbricoides</a:t>
            </a:r>
            <a:r>
              <a:rPr lang="en-US" sz="3200" i="1" dirty="0" smtClean="0"/>
              <a:t> </a:t>
            </a:r>
            <a:r>
              <a:rPr lang="en-US" sz="3200" dirty="0"/>
              <a:t>e</a:t>
            </a:r>
            <a:r>
              <a:rPr lang="en-US" sz="3200" dirty="0" smtClean="0"/>
              <a:t>ggs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27098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4" name="Picture 8" descr="Hookworm_egg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025" y="2771120"/>
            <a:ext cx="2514600" cy="2514600"/>
          </a:xfrm>
          <a:prstGeom prst="rect">
            <a:avLst/>
          </a:prstGeom>
          <a:noFill/>
        </p:spPr>
      </p:pic>
      <p:pic>
        <p:nvPicPr>
          <p:cNvPr id="19465" name="Picture 9" descr="Hookworm_egg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8900" y="2767708"/>
            <a:ext cx="2514600" cy="2514600"/>
          </a:xfrm>
          <a:prstGeom prst="rect">
            <a:avLst/>
          </a:prstGeom>
          <a:noFill/>
        </p:spPr>
      </p:pic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5181600" y="5558135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Hookworm eggs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3505200"/>
            <a:ext cx="3618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Trichuris </a:t>
            </a:r>
            <a:r>
              <a:rPr lang="en-US" sz="2800" i="1" dirty="0" err="1" smtClean="0"/>
              <a:t>trichiura</a:t>
            </a:r>
            <a:r>
              <a:rPr lang="en-US" sz="2800" i="1" dirty="0" smtClean="0"/>
              <a:t> egg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549"/>
            <a:ext cx="8686800" cy="1295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Diagnosis of </a:t>
            </a:r>
            <a:r>
              <a:rPr lang="en-US" dirty="0" smtClean="0">
                <a:solidFill>
                  <a:srgbClr val="FF0000"/>
                </a:solidFill>
              </a:rPr>
              <a:t>infection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r>
              <a:rPr lang="en-US" dirty="0" err="1" smtClean="0">
                <a:solidFill>
                  <a:srgbClr val="FF0000"/>
                </a:solidFill>
              </a:rPr>
              <a:t>nterobiasis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6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Demonstration of adults or eggs on perianal skin</a:t>
            </a:r>
          </a:p>
          <a:p>
            <a:r>
              <a:rPr lang="en-US" dirty="0"/>
              <a:t>Eggs may also be seen in </a:t>
            </a:r>
            <a:r>
              <a:rPr lang="en-US" dirty="0" err="1" smtClean="0"/>
              <a:t>faeces</a:t>
            </a:r>
            <a:r>
              <a:rPr lang="en-US" dirty="0" smtClean="0"/>
              <a:t> (V. rare)</a:t>
            </a:r>
            <a:endParaRPr lang="en-US" dirty="0"/>
          </a:p>
        </p:txBody>
      </p:sp>
      <p:pic>
        <p:nvPicPr>
          <p:cNvPr id="28680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76800" y="3657600"/>
            <a:ext cx="2238375" cy="2238375"/>
          </a:xfrm>
          <a:noFill/>
          <a:ln/>
        </p:spPr>
      </p:pic>
      <p:pic>
        <p:nvPicPr>
          <p:cNvPr id="28682" name="Picture 1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86000" y="3670300"/>
            <a:ext cx="2209800" cy="218757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984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2238"/>
            <a:ext cx="7543800" cy="868362"/>
          </a:xfrm>
        </p:spPr>
        <p:txBody>
          <a:bodyPr/>
          <a:lstStyle/>
          <a:p>
            <a:r>
              <a:rPr lang="en-US" sz="3600" b="0" dirty="0" err="1" smtClean="0">
                <a:solidFill>
                  <a:srgbClr val="FF0000"/>
                </a:solidFill>
              </a:rPr>
              <a:t>Ascariasis</a:t>
            </a:r>
            <a:r>
              <a:rPr lang="en-US" sz="3600" b="0" dirty="0" smtClean="0">
                <a:solidFill>
                  <a:srgbClr val="FF0000"/>
                </a:solidFill>
              </a:rPr>
              <a:t>: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7467600" cy="4911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Scientific name: </a:t>
            </a:r>
            <a:r>
              <a:rPr lang="en-US" i="1" dirty="0"/>
              <a:t>Ascaris </a:t>
            </a:r>
            <a:r>
              <a:rPr lang="en-US" i="1" dirty="0" err="1"/>
              <a:t>lumbricoides</a:t>
            </a:r>
            <a:endParaRPr lang="en-US" i="1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sz="2600" dirty="0"/>
          </a:p>
          <a:p>
            <a:pPr>
              <a:buFont typeface="Wingdings" pitchFamily="2" charset="2"/>
              <a:buNone/>
            </a:pPr>
            <a:endParaRPr lang="en-US" sz="2600" dirty="0"/>
          </a:p>
        </p:txBody>
      </p:sp>
      <p:pic>
        <p:nvPicPr>
          <p:cNvPr id="11269" name="Picture 5" descr="Ascaris adult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7800" y="1981200"/>
            <a:ext cx="5562600" cy="3632200"/>
          </a:xfrm>
          <a:noFill/>
          <a:ln/>
        </p:spPr>
      </p:pic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191000" y="5867400"/>
            <a:ext cx="426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Adult worms (upto 30 cm in length)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/>
          <a:lstStyle/>
          <a:p>
            <a:r>
              <a:rPr lang="en-US" b="0"/>
              <a:t>Treatment of worm infections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38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Deworming medicines are very effective, safe, and cheap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Mebendazole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/>
              <a:t>Albendazole</a:t>
            </a: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800" dirty="0">
                <a:solidFill>
                  <a:schemeClr val="tx2"/>
                </a:solidFill>
              </a:rPr>
              <a:t>Prevention and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Mass deworming of children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Improved sanitation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Health education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 descr="Purple mesh"/>
          <p:cNvSpPr>
            <a:spLocks noGrp="1" noChangeArrowheads="1"/>
          </p:cNvSpPr>
          <p:nvPr>
            <p:ph type="title" sz="quarter"/>
          </p:nvPr>
        </p:nvSpPr>
        <p:spPr>
          <a:xfrm>
            <a:off x="0" y="-76200"/>
            <a:ext cx="8229600" cy="1139825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0000"/>
                </a:solidFill>
              </a:rPr>
              <a:t>Schistosomiasis</a:t>
            </a:r>
            <a:r>
              <a:rPr lang="en-US" dirty="0">
                <a:solidFill>
                  <a:srgbClr val="FF0000"/>
                </a:solidFill>
              </a:rPr>
              <a:t> (Bilharziasis</a:t>
            </a:r>
            <a:r>
              <a:rPr lang="en-US" dirty="0" smtClean="0">
                <a:solidFill>
                  <a:srgbClr val="FF0000"/>
                </a:solidFill>
              </a:rPr>
              <a:t>):</a:t>
            </a:r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26" name="Object 1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389438" y="3292475"/>
          <a:ext cx="4754562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Image" r:id="rId3" imgW="2438198" imgH="1828804" progId="PhotoshopElements.Image.2">
                  <p:embed/>
                </p:oleObj>
              </mc:Choice>
              <mc:Fallback>
                <p:oleObj name="Image" r:id="rId3" imgW="2438198" imgH="1828804" progId="PhotoshopElements.Image.2">
                  <p:embed/>
                  <p:pic>
                    <p:nvPicPr>
                      <p:cNvPr id="102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3292475"/>
                        <a:ext cx="4754562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39750" y="4508500"/>
          <a:ext cx="3311525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5" imgW="2438198" imgH="1654927" progId="PhotoshopElements.Image.2">
                  <p:embed/>
                </p:oleObj>
              </mc:Choice>
              <mc:Fallback>
                <p:oleObj name="Image" r:id="rId5" imgW="2438198" imgH="1654927" progId="PhotoshopElements.Image.2">
                  <p:embed/>
                  <p:pic>
                    <p:nvPicPr>
                      <p:cNvPr id="10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08500"/>
                        <a:ext cx="3311525" cy="224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24075" y="1341438"/>
          <a:ext cx="3167063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Image" r:id="rId7" imgW="2246000" imgH="1828804" progId="PhotoshopElements.Image.2">
                  <p:embed/>
                </p:oleObj>
              </mc:Choice>
              <mc:Fallback>
                <p:oleObj name="Image" r:id="rId7" imgW="2246000" imgH="1828804" progId="PhotoshopElements.Image.2">
                  <p:embed/>
                  <p:pic>
                    <p:nvPicPr>
                      <p:cNvPr id="102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341438"/>
                        <a:ext cx="3167063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50825" y="1700213"/>
          <a:ext cx="155892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Image" r:id="rId9" imgW="2724917" imgH="4404369" progId="PhotoshopElements.Image.2">
                  <p:embed/>
                </p:oleObj>
              </mc:Choice>
              <mc:Fallback>
                <p:oleObj name="Image" r:id="rId9" imgW="2724917" imgH="4404369" progId="PhotoshopElements.Image.2">
                  <p:embed/>
                  <p:pic>
                    <p:nvPicPr>
                      <p:cNvPr id="10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155892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19" descr="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2269">
            <a:off x="6403975" y="1597025"/>
            <a:ext cx="2376488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8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81000" y="3810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Trematodes can be classified according to site of infection</a:t>
            </a: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990600" y="2209800"/>
            <a:ext cx="7123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V="1">
            <a:off x="4570413" y="1295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990600" y="2209800"/>
            <a:ext cx="7086600" cy="685800"/>
            <a:chOff x="624" y="1392"/>
            <a:chExt cx="4464" cy="432"/>
          </a:xfrm>
        </p:grpSpPr>
        <p:sp>
          <p:nvSpPr>
            <p:cNvPr id="9230" name="Line 6"/>
            <p:cNvSpPr>
              <a:spLocks noChangeShapeType="1"/>
            </p:cNvSpPr>
            <p:nvPr/>
          </p:nvSpPr>
          <p:spPr bwMode="auto">
            <a:xfrm flipV="1">
              <a:off x="5088" y="1392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231" name="Group 7"/>
            <p:cNvGrpSpPr>
              <a:grpSpLocks/>
            </p:cNvGrpSpPr>
            <p:nvPr/>
          </p:nvGrpSpPr>
          <p:grpSpPr bwMode="auto">
            <a:xfrm>
              <a:off x="624" y="1392"/>
              <a:ext cx="3216" cy="432"/>
              <a:chOff x="624" y="1392"/>
              <a:chExt cx="3216" cy="432"/>
            </a:xfrm>
          </p:grpSpPr>
          <p:sp>
            <p:nvSpPr>
              <p:cNvPr id="9232" name="Line 8"/>
              <p:cNvSpPr>
                <a:spLocks noChangeShapeType="1"/>
              </p:cNvSpPr>
              <p:nvPr/>
            </p:nvSpPr>
            <p:spPr bwMode="auto">
              <a:xfrm flipV="1">
                <a:off x="624" y="139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3" name="Line 9"/>
              <p:cNvSpPr>
                <a:spLocks noChangeShapeType="1"/>
              </p:cNvSpPr>
              <p:nvPr/>
            </p:nvSpPr>
            <p:spPr bwMode="auto">
              <a:xfrm flipV="1">
                <a:off x="2112" y="139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4" name="Line 10"/>
              <p:cNvSpPr>
                <a:spLocks noChangeShapeType="1"/>
              </p:cNvSpPr>
              <p:nvPr/>
            </p:nvSpPr>
            <p:spPr bwMode="auto">
              <a:xfrm flipV="1">
                <a:off x="3840" y="139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222" name="Text Box 11"/>
          <p:cNvSpPr txBox="1">
            <a:spLocks noChangeArrowheads="1"/>
          </p:cNvSpPr>
          <p:nvPr/>
        </p:nvSpPr>
        <p:spPr bwMode="auto">
          <a:xfrm>
            <a:off x="533400" y="3200400"/>
            <a:ext cx="1676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Lung flukes</a:t>
            </a:r>
          </a:p>
        </p:txBody>
      </p:sp>
      <p:sp>
        <p:nvSpPr>
          <p:cNvPr id="9223" name="Text Box 12"/>
          <p:cNvSpPr txBox="1">
            <a:spLocks noChangeArrowheads="1"/>
          </p:cNvSpPr>
          <p:nvPr/>
        </p:nvSpPr>
        <p:spPr bwMode="auto">
          <a:xfrm>
            <a:off x="2819400" y="3200400"/>
            <a:ext cx="152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Liver flukes</a:t>
            </a:r>
          </a:p>
        </p:txBody>
      </p:sp>
      <p:sp>
        <p:nvSpPr>
          <p:cNvPr id="9224" name="Text Box 13"/>
          <p:cNvSpPr txBox="1">
            <a:spLocks noChangeArrowheads="1"/>
          </p:cNvSpPr>
          <p:nvPr/>
        </p:nvSpPr>
        <p:spPr bwMode="auto">
          <a:xfrm>
            <a:off x="5334000" y="32004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Intestinal flukes</a:t>
            </a:r>
          </a:p>
        </p:txBody>
      </p:sp>
      <p:sp>
        <p:nvSpPr>
          <p:cNvPr id="9225" name="Text Box 14"/>
          <p:cNvSpPr txBox="1">
            <a:spLocks noChangeArrowheads="1"/>
          </p:cNvSpPr>
          <p:nvPr/>
        </p:nvSpPr>
        <p:spPr bwMode="auto">
          <a:xfrm>
            <a:off x="7315200" y="3276600"/>
            <a:ext cx="1600200" cy="1066800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chemeClr val="bg2"/>
                </a:solidFill>
                <a:latin typeface="Arial" panose="020B0604020202020204" pitchFamily="34" charset="0"/>
              </a:rPr>
              <a:t>Blood flukes</a:t>
            </a:r>
          </a:p>
        </p:txBody>
      </p:sp>
      <p:sp>
        <p:nvSpPr>
          <p:cNvPr id="9226" name="Text Box 15"/>
          <p:cNvSpPr txBox="1">
            <a:spLocks noChangeArrowheads="1"/>
          </p:cNvSpPr>
          <p:nvPr/>
        </p:nvSpPr>
        <p:spPr bwMode="auto">
          <a:xfrm>
            <a:off x="0" y="46482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1">
                <a:latin typeface="Arial" panose="020B0604020202020204" pitchFamily="34" charset="0"/>
              </a:rPr>
              <a:t>P.westermani</a:t>
            </a:r>
            <a:endParaRPr lang="en-US" altLang="en-US" sz="2400" i="1">
              <a:latin typeface="Arial" panose="020B0604020202020204" pitchFamily="34" charset="0"/>
            </a:endParaRPr>
          </a:p>
        </p:txBody>
      </p:sp>
      <p:sp>
        <p:nvSpPr>
          <p:cNvPr id="9227" name="Text Box 16"/>
          <p:cNvSpPr txBox="1">
            <a:spLocks noChangeArrowheads="1"/>
          </p:cNvSpPr>
          <p:nvPr/>
        </p:nvSpPr>
        <p:spPr bwMode="auto">
          <a:xfrm>
            <a:off x="2667000" y="4648200"/>
            <a:ext cx="2590800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1">
                <a:latin typeface="Arial" panose="020B0604020202020204" pitchFamily="34" charset="0"/>
              </a:rPr>
              <a:t>C.sinensis</a:t>
            </a:r>
          </a:p>
          <a:p>
            <a:pPr>
              <a:spcBef>
                <a:spcPct val="50000"/>
              </a:spcBef>
            </a:pPr>
            <a:r>
              <a:rPr lang="en-US" altLang="en-US" sz="2800" i="1">
                <a:latin typeface="Arial" panose="020B0604020202020204" pitchFamily="34" charset="0"/>
              </a:rPr>
              <a:t>F.hepatica</a:t>
            </a:r>
          </a:p>
          <a:p>
            <a:pPr>
              <a:spcBef>
                <a:spcPct val="50000"/>
              </a:spcBef>
            </a:pPr>
            <a:r>
              <a:rPr lang="en-US" altLang="en-US" sz="2800" i="1">
                <a:latin typeface="Arial" panose="020B0604020202020204" pitchFamily="34" charset="0"/>
              </a:rPr>
              <a:t>F.gigantica</a:t>
            </a:r>
            <a:endParaRPr lang="en-US" altLang="en-US" sz="3200" i="1">
              <a:latin typeface="Arial" panose="020B0604020202020204" pitchFamily="34" charset="0"/>
            </a:endParaRPr>
          </a:p>
        </p:txBody>
      </p:sp>
      <p:sp>
        <p:nvSpPr>
          <p:cNvPr id="9228" name="Text Box 17"/>
          <p:cNvSpPr txBox="1">
            <a:spLocks noChangeArrowheads="1"/>
          </p:cNvSpPr>
          <p:nvPr/>
        </p:nvSpPr>
        <p:spPr bwMode="auto">
          <a:xfrm>
            <a:off x="5257800" y="46482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1">
                <a:latin typeface="Arial" panose="020B0604020202020204" pitchFamily="34" charset="0"/>
              </a:rPr>
              <a:t>F.buski</a:t>
            </a:r>
            <a:endParaRPr lang="en-US" altLang="en-US" sz="3200" i="1">
              <a:latin typeface="Arial" panose="020B0604020202020204" pitchFamily="34" charset="0"/>
            </a:endParaRPr>
          </a:p>
        </p:txBody>
      </p:sp>
      <p:sp>
        <p:nvSpPr>
          <p:cNvPr id="9229" name="Text Box 18"/>
          <p:cNvSpPr txBox="1">
            <a:spLocks noChangeArrowheads="1"/>
          </p:cNvSpPr>
          <p:nvPr/>
        </p:nvSpPr>
        <p:spPr bwMode="auto">
          <a:xfrm>
            <a:off x="6705600" y="4724400"/>
            <a:ext cx="2286000" cy="946150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i="1">
                <a:solidFill>
                  <a:schemeClr val="bg2"/>
                </a:solidFill>
                <a:latin typeface="Arial" panose="020B0604020202020204" pitchFamily="34" charset="0"/>
              </a:rPr>
              <a:t>Schistosome </a:t>
            </a:r>
            <a:r>
              <a:rPr lang="en-US" altLang="en-US" sz="2800">
                <a:solidFill>
                  <a:schemeClr val="bg2"/>
                </a:solidFill>
                <a:latin typeface="Arial" panose="020B0604020202020204" pitchFamily="34" charset="0"/>
              </a:rPr>
              <a:t>spp</a:t>
            </a:r>
            <a:r>
              <a:rPr lang="en-US" altLang="en-US" sz="2800" i="1">
                <a:solidFill>
                  <a:schemeClr val="bg2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229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8" descr="Papyrus"/>
          <p:cNvSpPr>
            <a:spLocks noGrp="1" noChangeArrowheads="1"/>
          </p:cNvSpPr>
          <p:nvPr>
            <p:ph type="title"/>
          </p:nvPr>
        </p:nvSpPr>
        <p:spPr>
          <a:xfrm>
            <a:off x="228600" y="349250"/>
            <a:ext cx="8074025" cy="1350963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altLang="ja-JP" sz="3600" smtClean="0">
                <a:solidFill>
                  <a:srgbClr val="FF0000"/>
                </a:solidFill>
                <a:ea typeface="ＭＳ Ｐゴシック" pitchFamily="34" charset="-128"/>
              </a:rPr>
              <a:t>3 Species of Human Schistosomes</a:t>
            </a:r>
            <a:endParaRPr lang="en-US" sz="3600" smtClean="0">
              <a:solidFill>
                <a:srgbClr val="FF0000"/>
              </a:solidFill>
            </a:endParaRPr>
          </a:p>
        </p:txBody>
      </p:sp>
      <p:sp>
        <p:nvSpPr>
          <p:cNvPr id="15410" name="Text Box 50"/>
          <p:cNvSpPr txBox="1">
            <a:spLocks noChangeArrowheads="1"/>
          </p:cNvSpPr>
          <p:nvPr/>
        </p:nvSpPr>
        <p:spPr bwMode="auto">
          <a:xfrm>
            <a:off x="441325" y="2940050"/>
            <a:ext cx="3338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2400" i="1">
                <a:latin typeface="Tahoma" pitchFamily="34" charset="0"/>
                <a:ea typeface="ＭＳ Ｐゴシック" pitchFamily="34" charset="-128"/>
              </a:rPr>
              <a:t>Schistosoma mansoni</a:t>
            </a:r>
            <a:endParaRPr lang="en-US" sz="2400" b="1" i="1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sp>
        <p:nvSpPr>
          <p:cNvPr id="16388" name="Text Box 51"/>
          <p:cNvSpPr txBox="1">
            <a:spLocks noChangeArrowheads="1"/>
          </p:cNvSpPr>
          <p:nvPr/>
        </p:nvSpPr>
        <p:spPr bwMode="auto">
          <a:xfrm>
            <a:off x="441325" y="4244975"/>
            <a:ext cx="2617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 i="1">
                <a:latin typeface="Tahoma" panose="020B0604030504040204" pitchFamily="34" charset="0"/>
                <a:ea typeface="ＭＳ Ｐゴシック" panose="020B0600070205080204" pitchFamily="34" charset="-128"/>
              </a:rPr>
              <a:t>S. haematobium</a:t>
            </a:r>
            <a:endParaRPr lang="en-US" altLang="en-US" sz="2400" i="1">
              <a:latin typeface="Tahoma" panose="020B0604030504040204" pitchFamily="34" charset="0"/>
            </a:endParaRPr>
          </a:p>
        </p:txBody>
      </p:sp>
      <p:sp>
        <p:nvSpPr>
          <p:cNvPr id="16389" name="Text Box 52"/>
          <p:cNvSpPr txBox="1">
            <a:spLocks noChangeArrowheads="1"/>
          </p:cNvSpPr>
          <p:nvPr/>
        </p:nvSpPr>
        <p:spPr bwMode="auto">
          <a:xfrm>
            <a:off x="395288" y="5373688"/>
            <a:ext cx="2185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 i="1">
                <a:latin typeface="Tahoma" panose="020B0604030504040204" pitchFamily="34" charset="0"/>
                <a:ea typeface="ＭＳ Ｐゴシック" panose="020B0600070205080204" pitchFamily="34" charset="-128"/>
              </a:rPr>
              <a:t>S. japonicum</a:t>
            </a:r>
            <a:endParaRPr lang="en-US" altLang="en-US" sz="2400" i="1">
              <a:latin typeface="Tahoma" panose="020B0604030504040204" pitchFamily="34" charset="0"/>
            </a:endParaRPr>
          </a:p>
        </p:txBody>
      </p:sp>
      <p:sp>
        <p:nvSpPr>
          <p:cNvPr id="16390" name="Text Box 53"/>
          <p:cNvSpPr txBox="1">
            <a:spLocks noChangeArrowheads="1"/>
          </p:cNvSpPr>
          <p:nvPr/>
        </p:nvSpPr>
        <p:spPr bwMode="auto">
          <a:xfrm>
            <a:off x="4032250" y="2179638"/>
            <a:ext cx="1547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Habitat</a:t>
            </a:r>
            <a:endParaRPr lang="en-US" altLang="en-US" sz="2400" b="1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16391" name="Text Box 54"/>
          <p:cNvSpPr txBox="1">
            <a:spLocks noChangeArrowheads="1"/>
          </p:cNvSpPr>
          <p:nvPr/>
        </p:nvSpPr>
        <p:spPr bwMode="auto">
          <a:xfrm>
            <a:off x="6732588" y="2205038"/>
            <a:ext cx="241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Distribution</a:t>
            </a:r>
            <a:endParaRPr lang="en-US" altLang="en-US" sz="2400" b="1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16392" name="Text Box 56"/>
          <p:cNvSpPr txBox="1">
            <a:spLocks noChangeArrowheads="1"/>
          </p:cNvSpPr>
          <p:nvPr/>
        </p:nvSpPr>
        <p:spPr bwMode="auto">
          <a:xfrm>
            <a:off x="3889375" y="2847975"/>
            <a:ext cx="2411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Mesenteric veins</a:t>
            </a:r>
          </a:p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Drain from LI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6393" name="Text Box 57"/>
          <p:cNvSpPr txBox="1">
            <a:spLocks noChangeArrowheads="1"/>
          </p:cNvSpPr>
          <p:nvPr/>
        </p:nvSpPr>
        <p:spPr bwMode="auto">
          <a:xfrm>
            <a:off x="3889375" y="4305300"/>
            <a:ext cx="2195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Vesical &amp; pelvic plexus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6394" name="Text Box 58"/>
          <p:cNvSpPr txBox="1">
            <a:spLocks noChangeArrowheads="1"/>
          </p:cNvSpPr>
          <p:nvPr/>
        </p:nvSpPr>
        <p:spPr bwMode="auto">
          <a:xfrm>
            <a:off x="3924300" y="5373688"/>
            <a:ext cx="2627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Mesenteric veins</a:t>
            </a:r>
          </a:p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Drain from SI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6395" name="Text Box 59"/>
          <p:cNvSpPr txBox="1">
            <a:spLocks noChangeArrowheads="1"/>
          </p:cNvSpPr>
          <p:nvPr/>
        </p:nvSpPr>
        <p:spPr bwMode="auto">
          <a:xfrm>
            <a:off x="6869113" y="2865438"/>
            <a:ext cx="22748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Egypt, Africa </a:t>
            </a:r>
          </a:p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S. America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6396" name="Text Box 60"/>
          <p:cNvSpPr txBox="1">
            <a:spLocks noChangeArrowheads="1"/>
          </p:cNvSpPr>
          <p:nvPr/>
        </p:nvSpPr>
        <p:spPr bwMode="auto">
          <a:xfrm>
            <a:off x="6869113" y="4322763"/>
            <a:ext cx="195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Egypt, Africa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6397" name="Text Box 61"/>
          <p:cNvSpPr txBox="1">
            <a:spLocks noChangeArrowheads="1"/>
          </p:cNvSpPr>
          <p:nvPr/>
        </p:nvSpPr>
        <p:spPr bwMode="auto">
          <a:xfrm>
            <a:off x="6869113" y="5300663"/>
            <a:ext cx="22748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South East </a:t>
            </a:r>
          </a:p>
          <a:p>
            <a:r>
              <a:rPr lang="en-US" altLang="ja-JP" sz="2400">
                <a:latin typeface="Tahoma" panose="020B0604030504040204" pitchFamily="34" charset="0"/>
                <a:ea typeface="ＭＳ Ｐゴシック" panose="020B0600070205080204" pitchFamily="34" charset="-128"/>
              </a:rPr>
              <a:t>Asia</a:t>
            </a:r>
            <a:endParaRPr lang="en-US" altLang="en-US" sz="2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 descr="Purple mesh"/>
          <p:cNvSpPr>
            <a:spLocks noGrp="1" noChangeArrowheads="1"/>
          </p:cNvSpPr>
          <p:nvPr>
            <p:ph type="body" idx="1"/>
          </p:nvPr>
        </p:nvSpPr>
        <p:spPr>
          <a:xfrm>
            <a:off x="0" y="1341438"/>
            <a:ext cx="9144000" cy="551656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Blip>
                <a:blip r:embed="rId3"/>
              </a:buBlip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commonest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altLang="ja-JP" i="1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.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</a:rPr>
              <a:t>mansoni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lateral spine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Blip>
                <a:blip r:embed="rId3"/>
              </a:buBlip>
              <a:defRPr/>
            </a:pP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Eggs with apical spine - </a:t>
            </a:r>
            <a:r>
              <a:rPr lang="en-US" altLang="ja-JP" i="1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S. </a:t>
            </a:r>
            <a:r>
              <a:rPr lang="en-US" altLang="ja-JP" i="1" dirty="0" err="1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haematobium</a:t>
            </a:r>
            <a:endParaRPr lang="en-US" altLang="ja-JP" sz="1600" dirty="0" smtClean="0">
              <a:solidFill>
                <a:schemeClr val="tx2">
                  <a:lumMod val="75000"/>
                </a:schemeClr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Blip>
                <a:blip r:embed="rId3"/>
              </a:buBlip>
              <a:defRPr/>
            </a:pPr>
            <a:r>
              <a:rPr lang="en-US" altLang="ja-JP" i="1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S. </a:t>
            </a:r>
            <a:r>
              <a:rPr lang="en-US" altLang="ja-JP" i="1" dirty="0" err="1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japonicum</a:t>
            </a: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 ovoid eggs with knob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dirty="0" smtClean="0">
              <a:solidFill>
                <a:srgbClr val="00FF00"/>
              </a:solidFill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323850" y="3860800"/>
          <a:ext cx="3527425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Image" r:id="rId4" imgW="2438198" imgH="1654927" progId="PhotoshopElements.Image.2">
                  <p:embed/>
                </p:oleObj>
              </mc:Choice>
              <mc:Fallback>
                <p:oleObj name="Image" r:id="rId4" imgW="2438198" imgH="1654927" progId="PhotoshopElements.Image.2">
                  <p:embed/>
                  <p:pic>
                    <p:nvPicPr>
                      <p:cNvPr id="30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860800"/>
                        <a:ext cx="3527425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4" descr="Papyrus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362950" cy="919162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Eggs:</a:t>
            </a:r>
            <a:endParaRPr lang="en-US" sz="4000" dirty="0" smtClean="0">
              <a:solidFill>
                <a:srgbClr val="FF0000"/>
              </a:solidFill>
            </a:endParaRPr>
          </a:p>
        </p:txBody>
      </p:sp>
      <p:pic>
        <p:nvPicPr>
          <p:cNvPr id="3077" name="Picture 7" descr="S. japonicum egg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789363"/>
            <a:ext cx="2449512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5" descr="S. haematobium eg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73463"/>
            <a:ext cx="16383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1139825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altLang="ja-JP" sz="4000" dirty="0" smtClean="0">
                <a:ea typeface="ＭＳ Ｐゴシック" pitchFamily="34" charset="-128"/>
              </a:rPr>
              <a:t>Pathology of established </a:t>
            </a:r>
            <a:br>
              <a:rPr lang="en-US" altLang="ja-JP" sz="4000" dirty="0" smtClean="0">
                <a:ea typeface="ＭＳ Ｐゴシック" pitchFamily="34" charset="-128"/>
              </a:rPr>
            </a:br>
            <a:r>
              <a:rPr lang="en-US" altLang="ja-JP" sz="4000" i="1" dirty="0" smtClean="0">
                <a:ea typeface="ＭＳ Ｐゴシック" pitchFamily="34" charset="-128"/>
              </a:rPr>
              <a:t>S. </a:t>
            </a:r>
            <a:r>
              <a:rPr lang="en-US" altLang="ja-JP" sz="4000" i="1" dirty="0" err="1" smtClean="0">
                <a:ea typeface="ＭＳ Ｐゴシック" pitchFamily="34" charset="-128"/>
              </a:rPr>
              <a:t>mansoni</a:t>
            </a:r>
            <a:r>
              <a:rPr lang="en-US" altLang="ja-JP" sz="4000" dirty="0" smtClean="0">
                <a:ea typeface="ＭＳ Ｐゴシック" pitchFamily="34" charset="-128"/>
              </a:rPr>
              <a:t> and </a:t>
            </a:r>
            <a:r>
              <a:rPr lang="en-US" altLang="ja-JP" sz="4000" i="1" dirty="0" smtClean="0">
                <a:ea typeface="ＭＳ Ｐゴシック" pitchFamily="34" charset="-128"/>
              </a:rPr>
              <a:t>S. </a:t>
            </a:r>
            <a:r>
              <a:rPr lang="en-US" altLang="ja-JP" sz="4000" i="1" dirty="0" err="1" smtClean="0">
                <a:ea typeface="ＭＳ Ｐゴシック" pitchFamily="34" charset="-128"/>
              </a:rPr>
              <a:t>japonicum</a:t>
            </a:r>
            <a:endParaRPr lang="en-US" sz="4000" i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50133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 smtClean="0">
                <a:ea typeface="ＭＳ Ｐゴシック" pitchFamily="34" charset="-128"/>
              </a:rPr>
              <a:t>Chronic lesions found </a:t>
            </a:r>
          </a:p>
          <a:p>
            <a:pPr lvl="1" eaLnBrk="1" hangingPunct="1">
              <a:defRPr/>
            </a:pPr>
            <a:r>
              <a:rPr lang="en-US" altLang="ja-JP" dirty="0" smtClean="0">
                <a:ea typeface="ＭＳ Ｐゴシック" pitchFamily="34" charset="-128"/>
              </a:rPr>
              <a:t>in intestines (scattered granuloma)</a:t>
            </a:r>
          </a:p>
          <a:p>
            <a:pPr lvl="1" eaLnBrk="1" hangingPunct="1">
              <a:defRPr/>
            </a:pPr>
            <a:r>
              <a:rPr lang="en-US" altLang="ja-JP" dirty="0" smtClean="0">
                <a:ea typeface="ＭＳ Ｐゴシック" pitchFamily="34" charset="-128"/>
              </a:rPr>
              <a:t>liver</a:t>
            </a:r>
          </a:p>
          <a:p>
            <a:pPr lvl="1" eaLnBrk="1" hangingPunct="1">
              <a:buFontTx/>
              <a:buNone/>
              <a:defRPr/>
            </a:pPr>
            <a:endParaRPr lang="en-US" altLang="ja-JP" dirty="0" smtClean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altLang="ja-JP" dirty="0" smtClean="0">
                <a:ea typeface="ＭＳ Ｐゴシック" pitchFamily="34" charset="-128"/>
              </a:rPr>
              <a:t>Focal granulomas most frequently found in </a:t>
            </a:r>
            <a:r>
              <a:rPr lang="en-US" altLang="ja-JP" dirty="0" err="1" smtClean="0">
                <a:ea typeface="ＭＳ Ｐゴシック" pitchFamily="34" charset="-128"/>
              </a:rPr>
              <a:t>rectosigmoid</a:t>
            </a:r>
            <a:r>
              <a:rPr lang="en-US" altLang="ja-JP" dirty="0" smtClean="0">
                <a:ea typeface="ＭＳ Ｐゴシック" pitchFamily="34" charset="-128"/>
              </a:rPr>
              <a:t> colon in </a:t>
            </a:r>
            <a:r>
              <a:rPr lang="en-US" altLang="ja-JP" i="1" dirty="0" smtClean="0">
                <a:ea typeface="ＭＳ Ｐゴシック" pitchFamily="34" charset="-128"/>
              </a:rPr>
              <a:t>S</a:t>
            </a:r>
            <a:r>
              <a:rPr lang="en-US" altLang="ja-JP" i="1" dirty="0" smtClean="0">
                <a:ea typeface="ＭＳ Ｐゴシック" pitchFamily="34" charset="-128"/>
              </a:rPr>
              <a:t>. </a:t>
            </a:r>
            <a:r>
              <a:rPr lang="en-US" altLang="ja-JP" i="1" dirty="0" err="1" smtClean="0">
                <a:ea typeface="ＭＳ Ｐゴシック" pitchFamily="34" charset="-128"/>
              </a:rPr>
              <a:t>mansoni</a:t>
            </a:r>
            <a:endParaRPr lang="en-US" altLang="ja-JP" i="1" dirty="0" smtClean="0">
              <a:ea typeface="ＭＳ Ｐゴシック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ja-JP" i="1" dirty="0" smtClean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altLang="ja-JP" dirty="0" smtClean="0">
                <a:ea typeface="ＭＳ Ｐゴシック" pitchFamily="34" charset="-128"/>
              </a:rPr>
              <a:t>Small intestine is lightly affected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2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5895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Majority symptom free or have minimal or non-specific symptoms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dirty="0" smtClean="0">
                <a:effectLst>
                  <a:outerShdw blurRad="38100" dist="38100" dir="2700000" algn="tl">
                    <a:srgbClr val="003B76"/>
                  </a:outerShdw>
                </a:effectLst>
                <a:ea typeface="ＭＳ Ｐゴシック" pitchFamily="34" charset="-128"/>
              </a:rPr>
              <a:t>If present</a:t>
            </a:r>
            <a:r>
              <a:rPr lang="en-US" altLang="ja-JP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 </a:t>
            </a:r>
            <a:endParaRPr lang="en-US" altLang="ja-JP" dirty="0" smtClean="0">
              <a:effectLst>
                <a:outerShdw blurRad="38100" dist="38100" dir="2700000" algn="tl">
                  <a:srgbClr val="003B76"/>
                </a:outerShdw>
              </a:effectLst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ja-JP" dirty="0" smtClean="0">
                <a:effectLst>
                  <a:outerShdw blurRad="38100" dist="38100" dir="2700000" algn="tl">
                    <a:srgbClr val="003B76"/>
                  </a:outerShdw>
                </a:effectLst>
                <a:ea typeface="ＭＳ Ｐゴシック" pitchFamily="34" charset="-128"/>
              </a:rPr>
              <a:t> 		</a:t>
            </a:r>
            <a:r>
              <a:rPr lang="en-US" altLang="ja-JP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Chronic or intermittent </a:t>
            </a:r>
            <a:r>
              <a:rPr lang="en-US" altLang="ja-JP" sz="2400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diarrhoea</a:t>
            </a:r>
            <a:r>
              <a:rPr lang="en-US" altLang="ja-JP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 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		Blood in stools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		Abdominal discomfort or pain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		Colicky cramps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dirty="0" smtClean="0">
                <a:effectLst>
                  <a:outerShdw blurRad="38100" dist="38100" dir="2700000" algn="tl">
                    <a:srgbClr val="003B76"/>
                  </a:outerShdw>
                </a:effectLst>
                <a:ea typeface="ＭＳ Ｐゴシック" pitchFamily="34" charset="-128"/>
              </a:rPr>
              <a:t>Secondary symptoms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Fever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Anorexia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Weakness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34" charset="-128"/>
              </a:rPr>
              <a:t>weight loss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dirty="0" smtClean="0">
              <a:solidFill>
                <a:schemeClr val="hlink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altLang="ja-JP" sz="4000" dirty="0" smtClean="0">
                <a:ea typeface="ＭＳ Ｐゴシック" pitchFamily="34" charset="-128"/>
              </a:rPr>
              <a:t>Clinical Manifestations Intestinal </a:t>
            </a:r>
            <a:r>
              <a:rPr lang="en-US" altLang="ja-JP" sz="4000" dirty="0">
                <a:ea typeface="ＭＳ Ｐゴシック" pitchFamily="34" charset="-128"/>
              </a:rPr>
              <a:t>schistosomiasis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Grp="1" noChangeAspect="1"/>
          </p:cNvGraphicFramePr>
          <p:nvPr>
            <p:ph/>
          </p:nvPr>
        </p:nvGraphicFramePr>
        <p:xfrm>
          <a:off x="228600" y="381000"/>
          <a:ext cx="86868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3" imgW="5733333" imgH="3000000" progId="Paint.Picture">
                  <p:embed/>
                </p:oleObj>
              </mc:Choice>
              <mc:Fallback>
                <p:oleObj name="Bitmap Image" r:id="rId3" imgW="5733333" imgH="3000000" progId="Paint.Picture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"/>
                        <a:ext cx="868680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4528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800" y="6096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Thank you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LIFE CYCLE: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https://upload.wikimedia.org/wikipedia/commons/thumb/a/a8/Ascaris_lumbricoides_life_cycle.tif/lossless-page1-800px-Ascaris_lumbricoides_life_cycle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6019800" cy="582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0"/>
              <a:t>Life cycle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Single host: only parasitizes humans</a:t>
            </a:r>
          </a:p>
          <a:p>
            <a:r>
              <a:rPr lang="en-US" sz="2600"/>
              <a:t>Adult worms live in small intestine; eggs passed out in faeces; obligatory period of development in soil</a:t>
            </a:r>
          </a:p>
          <a:p>
            <a:r>
              <a:rPr lang="en-US" sz="2600"/>
              <a:t>Climatic conditions must be suitable for eggs to develop</a:t>
            </a:r>
          </a:p>
          <a:p>
            <a:r>
              <a:rPr lang="en-US" sz="2600"/>
              <a:t>New infections acquired by ingestion of infective eggs</a:t>
            </a:r>
          </a:p>
          <a:p>
            <a:r>
              <a:rPr lang="en-US" sz="2600"/>
              <a:t>Larvae migrate through lungs during maturation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/>
          <a:lstStyle/>
          <a:p>
            <a:r>
              <a:rPr lang="en-US" b="0"/>
              <a:t>Clinical features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4724400" cy="5257800"/>
          </a:xfrm>
        </p:spPr>
        <p:txBody>
          <a:bodyPr/>
          <a:lstStyle/>
          <a:p>
            <a:r>
              <a:rPr lang="en-US" dirty="0"/>
              <a:t>Most infections are light and asymptomatic</a:t>
            </a:r>
          </a:p>
          <a:p>
            <a:r>
              <a:rPr lang="en-US" dirty="0"/>
              <a:t>Malnutrition and stunting of growth in children</a:t>
            </a:r>
          </a:p>
          <a:p>
            <a:r>
              <a:rPr lang="en-US" dirty="0"/>
              <a:t>Intestinal obstruction and other complications in heavy infections (few cases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Migrating larvae cause cough allergic type reactions</a:t>
            </a: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4340" name="Picture 4" descr="Ascaris intestinal obstructi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29199" y="3886200"/>
            <a:ext cx="3998795" cy="2999096"/>
          </a:xfrm>
          <a:noFill/>
          <a:ln/>
        </p:spPr>
      </p:pic>
      <p:pic>
        <p:nvPicPr>
          <p:cNvPr id="5122" name="Picture 2" descr="http://medicalpicturesinfo.com/wp-content/uploads/2011/11/Ascaris-lumbricoides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28" y="122238"/>
            <a:ext cx="2822972" cy="37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.slidesharecdn.com/ascaris-ppt-100528113152-phpapp02/95/ascarisppt-24-728.jpg?cb=1435209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2" y="152400"/>
            <a:ext cx="858476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75438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Trichuriasis: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1524000"/>
            <a:ext cx="6172200" cy="8715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Scientific name</a:t>
            </a:r>
            <a:r>
              <a:rPr lang="en-US" dirty="0"/>
              <a:t>: </a:t>
            </a:r>
            <a:r>
              <a:rPr lang="en-US" sz="2600" i="1" dirty="0"/>
              <a:t>Trichuris </a:t>
            </a:r>
            <a:r>
              <a:rPr lang="en-US" sz="2600" i="1" dirty="0" err="1"/>
              <a:t>trichiura</a:t>
            </a: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7413" name="Picture 5" descr="Trichuris adult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2595121"/>
            <a:ext cx="4267200" cy="2949864"/>
          </a:xfrm>
          <a:noFill/>
          <a:ln/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4114800" y="6096000"/>
            <a:ext cx="3733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Adult worms: 3 – 5 cm in length</a:t>
            </a:r>
          </a:p>
        </p:txBody>
      </p:sp>
      <p:pic>
        <p:nvPicPr>
          <p:cNvPr id="7172" name="Picture 4" descr="https://web.stanford.edu/class/humbio103/ParaSites2002/trichuriasis/trichuris_in_sit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00337"/>
            <a:ext cx="4119146" cy="27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715702"/>
            <a:ext cx="5257800" cy="598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01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LIFE CYCLE: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439</TotalTime>
  <Words>699</Words>
  <Application>Microsoft Office PowerPoint</Application>
  <PresentationFormat>On-screen Show (4:3)</PresentationFormat>
  <Paragraphs>193</Paragraphs>
  <Slides>38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Tahoma</vt:lpstr>
      <vt:lpstr>Wingdings</vt:lpstr>
      <vt:lpstr>Network</vt:lpstr>
      <vt:lpstr>Image</vt:lpstr>
      <vt:lpstr>Bitmap Image</vt:lpstr>
      <vt:lpstr>Parasitic Diseases of GI Tract</vt:lpstr>
      <vt:lpstr>Infections of GI tract</vt:lpstr>
      <vt:lpstr>Ascariasis:</vt:lpstr>
      <vt:lpstr>PowerPoint Presentation</vt:lpstr>
      <vt:lpstr>Life cycle</vt:lpstr>
      <vt:lpstr>Clinical features</vt:lpstr>
      <vt:lpstr>PowerPoint Presentation</vt:lpstr>
      <vt:lpstr>Trichuriasis:</vt:lpstr>
      <vt:lpstr>PowerPoint Presentation</vt:lpstr>
      <vt:lpstr>Life cycle</vt:lpstr>
      <vt:lpstr>PowerPoint Presentation</vt:lpstr>
      <vt:lpstr>Hookworm Infections:</vt:lpstr>
      <vt:lpstr>PowerPoint Presentation</vt:lpstr>
      <vt:lpstr>Life cycle</vt:lpstr>
      <vt:lpstr>Clinical features</vt:lpstr>
      <vt:lpstr>STRONGYLOIDIASIS</vt:lpstr>
      <vt:lpstr>PowerPoint Presentation</vt:lpstr>
      <vt:lpstr>PowerPoint Presentation</vt:lpstr>
      <vt:lpstr>Section of Doudenum</vt:lpstr>
      <vt:lpstr>PowerPoint Presentation</vt:lpstr>
      <vt:lpstr>Clinical features</vt:lpstr>
      <vt:lpstr> </vt:lpstr>
      <vt:lpstr>Enterobiasis:</vt:lpstr>
      <vt:lpstr>PowerPoint Presentation</vt:lpstr>
      <vt:lpstr>Life cycle</vt:lpstr>
      <vt:lpstr>PowerPoint Presentation</vt:lpstr>
      <vt:lpstr>Diagnosis of intestinal worm infections</vt:lpstr>
      <vt:lpstr>PowerPoint Presentation</vt:lpstr>
      <vt:lpstr>Diagnosis of infection enterobiasis:</vt:lpstr>
      <vt:lpstr>Treatment of worm infections</vt:lpstr>
      <vt:lpstr>Schistosomiasis (Bilharziasis):</vt:lpstr>
      <vt:lpstr>PowerPoint Presentation</vt:lpstr>
      <vt:lpstr>3 Species of Human Schistosomes</vt:lpstr>
      <vt:lpstr>Eggs:</vt:lpstr>
      <vt:lpstr>Pathology of established  S. mansoni and S. japonicum</vt:lpstr>
      <vt:lpstr>Clinical Manifestations Intestinal schistosomiasis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Medically important helminths 1</dc:title>
  <dc:creator>Administrator</dc:creator>
  <cp:lastModifiedBy>win 8.1</cp:lastModifiedBy>
  <cp:revision>24</cp:revision>
  <dcterms:created xsi:type="dcterms:W3CDTF">2009-03-31T14:19:30Z</dcterms:created>
  <dcterms:modified xsi:type="dcterms:W3CDTF">2018-08-27T05:33:31Z</dcterms:modified>
</cp:coreProperties>
</file>